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0" r:id="rId3"/>
    <p:sldId id="275" r:id="rId4"/>
    <p:sldId id="318" r:id="rId5"/>
    <p:sldId id="320" r:id="rId6"/>
    <p:sldId id="322" r:id="rId7"/>
    <p:sldId id="321" r:id="rId8"/>
    <p:sldId id="323" r:id="rId9"/>
    <p:sldId id="326" r:id="rId10"/>
    <p:sldId id="32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2A126-CE84-493D-8960-E64920457901}" type="datetimeFigureOut">
              <a:rPr lang="bg-BG" smtClean="0"/>
              <a:t>27.6.2019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www.e-gov.bg,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88B96-0210-4B6A-BF35-EC3247E8F52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74019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68CE-2C42-4BAF-BF5B-29B2E5FE036D}" type="datetimeFigureOut">
              <a:rPr lang="bg-BG" smtClean="0"/>
              <a:t>27.6.2019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www.e-gov.bg,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00B62-4689-4663-8501-4D8DAD531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59307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www.e-gov.bg,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7634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A23F-2829-42F5-BE29-383BFBE7CB04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4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629D-DB30-433A-B5C2-EE1D17A60728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0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6C1-D2AC-4486-AA32-A64E66F54076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0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3CB2-2C25-49E8-9D8E-9E427B054D4D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2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BB55-71AF-46CB-A585-EFBE986AEBB2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5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43A2-FBAC-45F4-BADE-E8B3E8B996B3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7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056A-31C9-418A-9BF7-ED637BF8FF58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7412-163F-449B-A7A2-31026AE93778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2DD7-B89B-4796-978E-BDEF0865A011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8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4719-A06A-4789-A60D-40BABABBFBAD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7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C68D-5456-4A39-BE7C-F7EA7F751F2A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8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061B-14F6-4EE6-B1B3-81AE03D36E12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5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e-gov.b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-gov.b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243" y="1981201"/>
            <a:ext cx="10536969" cy="1292822"/>
          </a:xfrm>
        </p:spPr>
        <p:txBody>
          <a:bodyPr>
            <a:noAutofit/>
          </a:bodyPr>
          <a:lstStyle/>
          <a:p>
            <a:r>
              <a:rPr lang="ru-RU" sz="4200" dirty="0" smtClean="0">
                <a:latin typeface="+mn-lt"/>
              </a:rPr>
              <a:t/>
            </a:r>
            <a:br>
              <a:rPr lang="ru-RU" sz="4200" dirty="0" smtClean="0">
                <a:latin typeface="+mn-lt"/>
              </a:rPr>
            </a:br>
            <a:r>
              <a:rPr lang="ru-RU" sz="4200" dirty="0" smtClean="0">
                <a:latin typeface="+mn-lt"/>
              </a:rPr>
              <a:t>Държавна </a:t>
            </a:r>
            <a:r>
              <a:rPr lang="ru-RU" sz="4200" dirty="0">
                <a:latin typeface="+mn-lt"/>
              </a:rPr>
              <a:t>агенция „Електронно управление“ </a:t>
            </a:r>
            <a:endParaRPr lang="en-GB" sz="4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7" y="323592"/>
            <a:ext cx="1014608" cy="861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2055" y="538621"/>
            <a:ext cx="487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5861" y="4665271"/>
            <a:ext cx="7772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entury Gothic" panose="020B0502020202020204" pitchFamily="34" charset="0"/>
              </a:rPr>
              <a:t>Атанас Темелков         </a:t>
            </a:r>
            <a:r>
              <a:rPr lang="en-US" dirty="0" smtClean="0">
                <a:latin typeface="Century Gothic" panose="020B0502020202020204" pitchFamily="34" charset="0"/>
              </a:rPr>
              <a:t>   </a:t>
            </a:r>
            <a:r>
              <a:rPr lang="bg-BG" dirty="0" smtClean="0">
                <a:latin typeface="Century Gothic" panose="020B0502020202020204" pitchFamily="34" charset="0"/>
              </a:rPr>
              <a:t>председател на Държавна агенция 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	</a:t>
            </a:r>
            <a:r>
              <a:rPr lang="en-US" dirty="0" smtClean="0">
                <a:latin typeface="Century Gothic" panose="020B0502020202020204" pitchFamily="34" charset="0"/>
              </a:rPr>
              <a:t>					</a:t>
            </a:r>
            <a:r>
              <a:rPr lang="bg-BG" dirty="0" smtClean="0">
                <a:latin typeface="Century Gothic" panose="020B0502020202020204" pitchFamily="34" charset="0"/>
              </a:rPr>
              <a:t>„Електронно управление“</a:t>
            </a:r>
            <a:endParaRPr lang="bg-BG" dirty="0"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195455" y="4665271"/>
            <a:ext cx="15803" cy="6463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8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674" y="1084333"/>
            <a:ext cx="10163289" cy="61526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bg-BG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Облачен, мобилен квалифициран </a:t>
            </a:r>
            <a:r>
              <a:rPr lang="bg-BG" sz="31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електронен подпис</a:t>
            </a:r>
            <a:endParaRPr lang="en-GB" sz="31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303013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г. </a:t>
            </a:r>
            <a:endParaRPr lang="bg-BG" sz="12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086" y="1709881"/>
            <a:ext cx="111020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Лесен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 инсталиране 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употреба.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Използва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се през мобилно смарт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устройство.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се влияе 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операционни системи и браузери.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Осигурява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достъп до електронни административни услуги по всяко време и от всяка точка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света.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Отговаря на всички изисквания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 сигурност 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надеждност.</a:t>
            </a:r>
            <a:endParaRPr lang="bg-BG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48" y="1393537"/>
            <a:ext cx="1860686" cy="181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315" y="2012447"/>
            <a:ext cx="7746195" cy="98219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</a:rPr>
              <a:t/>
            </a:r>
            <a:br>
              <a:rPr lang="en-GB" sz="2800" dirty="0" smtClean="0">
                <a:latin typeface="Century Gothic" panose="020B0502020202020204" pitchFamily="34" charset="0"/>
              </a:rPr>
            </a:br>
            <a:r>
              <a:rPr lang="bg-BG" sz="2800" dirty="0">
                <a:latin typeface="Century Gothic" panose="020B0502020202020204" pitchFamily="34" charset="0"/>
              </a:rPr>
              <a:t/>
            </a:r>
            <a:br>
              <a:rPr lang="bg-BG" sz="2800" dirty="0">
                <a:latin typeface="Century Gothic" panose="020B0502020202020204" pitchFamily="34" charset="0"/>
              </a:rPr>
            </a:br>
            <a:r>
              <a:rPr lang="en-GB" sz="2800" dirty="0" smtClean="0">
                <a:latin typeface="Century Gothic" panose="020B0502020202020204" pitchFamily="34" charset="0"/>
              </a:rPr>
              <a:t>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7" y="323592"/>
            <a:ext cx="1014608" cy="861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2055" y="538621"/>
            <a:ext cx="487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5696" y="2298638"/>
            <a:ext cx="5880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КОНТАКТ С НАС:</a:t>
            </a:r>
          </a:p>
          <a:p>
            <a:endParaRPr lang="en-US" sz="2400" dirty="0" smtClean="0"/>
          </a:p>
          <a:p>
            <a:r>
              <a:rPr lang="bg-BG" sz="2400" dirty="0" smtClean="0"/>
              <a:t>1000 </a:t>
            </a:r>
            <a:r>
              <a:rPr lang="bg-BG" sz="2400" dirty="0"/>
              <a:t>гр. София, ул. „Ген. Й. В. Гурко“ № 6, </a:t>
            </a:r>
          </a:p>
          <a:p>
            <a:r>
              <a:rPr lang="bg-BG" sz="2400" dirty="0"/>
              <a:t>Т</a:t>
            </a:r>
            <a:r>
              <a:rPr lang="bg-BG" sz="2400" dirty="0" smtClean="0"/>
              <a:t>ел</a:t>
            </a:r>
            <a:r>
              <a:rPr lang="bg-BG" sz="2400" dirty="0"/>
              <a:t>.:  (+359 2) 949 20 40</a:t>
            </a:r>
          </a:p>
          <a:p>
            <a:endParaRPr lang="en-US" sz="2400" dirty="0" smtClean="0"/>
          </a:p>
          <a:p>
            <a:r>
              <a:rPr lang="en-US" sz="2400" dirty="0" smtClean="0"/>
              <a:t>E-mail: </a:t>
            </a:r>
            <a:r>
              <a:rPr lang="en-US" sz="2400" dirty="0" smtClean="0">
                <a:hlinkClick r:id="rId3"/>
              </a:rPr>
              <a:t>mail@e-gov.bg</a:t>
            </a:r>
            <a:endParaRPr lang="en-US" sz="2400" dirty="0" smtClean="0"/>
          </a:p>
          <a:p>
            <a:r>
              <a:rPr lang="bg-BG" sz="2400" dirty="0" smtClean="0"/>
              <a:t>Уеб</a:t>
            </a:r>
            <a:r>
              <a:rPr lang="en-US" sz="2400" dirty="0" smtClean="0"/>
              <a:t>:</a:t>
            </a:r>
            <a:r>
              <a:rPr lang="bg-BG" sz="2400" dirty="0" smtClean="0"/>
              <a:t> </a:t>
            </a:r>
            <a:r>
              <a:rPr lang="en-US" sz="2400" dirty="0" smtClean="0">
                <a:hlinkClick r:id="rId4"/>
              </a:rPr>
              <a:t>https://e-gov.bg</a:t>
            </a:r>
            <a:r>
              <a:rPr lang="en-US" sz="2400" dirty="0" smtClean="0"/>
              <a:t>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9526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166" y="1210235"/>
            <a:ext cx="10621408" cy="242211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Към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2023 г. всеки гражданин на Република България да може да общува изцяло по електронен път с държавната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администрация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като получава лесно, сигурно и надеждно персонализирани административни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услуги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294921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</a:t>
            </a:r>
            <a:endParaRPr lang="ru-RU" sz="1200" i="1" dirty="0"/>
          </a:p>
          <a:p>
            <a:pPr algn="ctr"/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66" y="4094019"/>
            <a:ext cx="10301757" cy="220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675" y="1084333"/>
            <a:ext cx="7870116" cy="61526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bg-BG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Стратегическа и нормативна рамка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303013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г. </a:t>
            </a:r>
            <a:endParaRPr lang="bg-BG" sz="12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086" y="1987788"/>
            <a:ext cx="111020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  <a:tabLst>
                <a:tab pos="444500" algn="l"/>
              </a:tabLst>
            </a:pPr>
            <a:r>
              <a:rPr lang="bg-BG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Актуализирана Стратегия за развитие на електронното управление в </a:t>
            </a:r>
            <a:r>
              <a:rPr lang="bg-BG" sz="2400" dirty="0" err="1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РБългария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2019-2023 г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Актуализирана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Пътна карта за изпълнение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Стратегията.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Архитектура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 електронното управление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ЗИД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 Закона за електронното управление (ЗЕУ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Закон за киберсигурност.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Контрол на дейности и разходи за е-управление.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bg-BG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18" y="4063968"/>
            <a:ext cx="3103454" cy="279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0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674" y="1084333"/>
            <a:ext cx="10163289" cy="61526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bg-BG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Системите на е-управлението работят за гражданите и бизнеса…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303013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г. </a:t>
            </a:r>
            <a:endParaRPr lang="bg-BG" sz="12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086" y="1916076"/>
            <a:ext cx="111020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Единен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модел за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предоставяне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 електронни административни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услуги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: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bg-BG" sz="2400" dirty="0" err="1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еАвтентикация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bg-BG" sz="2400" dirty="0" err="1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еОторизация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bg-BG" sz="2400" dirty="0" err="1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еВалидиране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bg-BG" sz="2400" dirty="0" err="1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еВръчване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bg-BG" sz="2400" dirty="0" err="1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еПлащане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2">
              <a:tabLst>
                <a:tab pos="444500" algn="l"/>
              </a:tabLst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Среда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 обмен на данни между регистрите –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RegiX.</a:t>
            </a:r>
          </a:p>
          <a:p>
            <a:pPr marL="457200" indent="-457200">
              <a:buAutoNum type="arabicPeriod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Система за електронен обмен на съобщения (СЕОС).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  <a:tabLst>
                <a:tab pos="444500" algn="l"/>
              </a:tabLst>
            </a:pP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Трансгранична идентификация (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eIDAS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възел)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  <a:tabLst>
                <a:tab pos="444500" algn="l"/>
              </a:tabLst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444500" algn="l"/>
              </a:tabLst>
            </a:pPr>
            <a:endParaRPr lang="bg-BG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267" y="2341217"/>
            <a:ext cx="4935680" cy="224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674" y="1084333"/>
            <a:ext cx="10163289" cy="493562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100" b="1" dirty="0" err="1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RegiX</a:t>
            </a: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bg-BG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в действие или как пестим пари…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303013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г. </a:t>
            </a:r>
            <a:endParaRPr lang="bg-BG" sz="12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086" y="1916076"/>
            <a:ext cx="7112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Средно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месечно към момента се предоставят над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2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000 000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транзакции за достъп до удостоверителна и справочна информация през средата за междурегистров обмен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RegiX. Всяка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транзакция спестява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минимум: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5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минути за извършване на справка 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служител;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83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000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човекочаса;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416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000 лв.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(при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средно месечно възнаграждение от 800 лв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.);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5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000 000 лв.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годишна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икономия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 средства.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09" y="2017987"/>
            <a:ext cx="4137015" cy="474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388" y="980927"/>
            <a:ext cx="11116236" cy="77377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bg-BG" sz="31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К</a:t>
            </a:r>
            <a:r>
              <a:rPr lang="bg-BG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ак да поискаме и да получим –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Система 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за сигурно електронно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връчване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303013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г. </a:t>
            </a:r>
            <a:endParaRPr lang="bg-BG" sz="12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9210" y="2216718"/>
            <a:ext cx="111020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Системата за сигурно електронно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връчване на съобщения и съдържащи се в тях документи (е-Връчване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) замества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класическия  метод за доставка на писма и е в пълно съответствие с Регламент (ЕС) №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910/2014 за електронната иентификация и електронните удостоверителни услуги,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чл.44, чл. 43, чл. 26, ал.2 и ал.4  от ЗЕУ.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444500" algn="l"/>
              </a:tabLst>
            </a:pP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444500" algn="l"/>
              </a:tabLst>
            </a:pP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частниците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ССЕВ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Брой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регистрирани потребители -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18851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Държавна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администрация - брой профили- 713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Лица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 чл.1, ал. 2 ЗЕУ – брой профили - 1200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698" y="3819585"/>
            <a:ext cx="3748953" cy="248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674" y="1084333"/>
            <a:ext cx="10163289" cy="61526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bg-BG" sz="31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К</a:t>
            </a:r>
            <a:r>
              <a:rPr lang="bg-BG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раят на хартията!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303013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г. </a:t>
            </a:r>
            <a:endParaRPr lang="bg-BG" sz="12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087" y="2812552"/>
            <a:ext cx="7081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/>
                </a:solidFill>
              </a:rPr>
              <a:t>Към момента 941 администрации и техни структури използват СЕОС, за да общуват помежду си.</a:t>
            </a:r>
          </a:p>
          <a:p>
            <a:endParaRPr lang="ru-RU" sz="2400" dirty="0">
              <a:solidFill>
                <a:schemeClr val="accent5"/>
              </a:solidFill>
            </a:endParaRPr>
          </a:p>
          <a:p>
            <a:r>
              <a:rPr lang="ru-RU" sz="2400" dirty="0" smtClean="0">
                <a:solidFill>
                  <a:schemeClr val="accent5"/>
                </a:solidFill>
              </a:rPr>
              <a:t>Мярката води до: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5"/>
                </a:solidFill>
              </a:rPr>
              <a:t>6-кратно </a:t>
            </a:r>
            <a:r>
              <a:rPr lang="ru-RU" sz="2400" dirty="0">
                <a:solidFill>
                  <a:schemeClr val="accent5"/>
                </a:solidFill>
              </a:rPr>
              <a:t>увеличение на ефективността на административния </a:t>
            </a:r>
            <a:r>
              <a:rPr lang="ru-RU" sz="2400" dirty="0" smtClean="0">
                <a:solidFill>
                  <a:schemeClr val="accent5"/>
                </a:solidFill>
              </a:rPr>
              <a:t>обмен;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5"/>
                </a:solidFill>
              </a:rPr>
              <a:t>100 </a:t>
            </a:r>
            <a:r>
              <a:rPr lang="ru-RU" sz="2400" dirty="0">
                <a:solidFill>
                  <a:schemeClr val="accent5"/>
                </a:solidFill>
              </a:rPr>
              <a:t>тона хартия</a:t>
            </a:r>
            <a:r>
              <a:rPr lang="ru-RU" sz="2400" dirty="0" smtClean="0">
                <a:solidFill>
                  <a:schemeClr val="accent5"/>
                </a:solidFill>
              </a:rPr>
              <a:t>, спестени на година;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/>
                </a:solidFill>
              </a:rPr>
              <a:t>н</a:t>
            </a:r>
            <a:r>
              <a:rPr lang="ru-RU" sz="2400" dirty="0" smtClean="0">
                <a:solidFill>
                  <a:schemeClr val="accent5"/>
                </a:solidFill>
              </a:rPr>
              <a:t>амаляване на </a:t>
            </a:r>
            <a:r>
              <a:rPr lang="ru-RU" sz="2400" dirty="0">
                <a:solidFill>
                  <a:schemeClr val="accent5"/>
                </a:solidFill>
              </a:rPr>
              <a:t>разходите </a:t>
            </a:r>
            <a:r>
              <a:rPr lang="ru-RU" sz="2400" dirty="0" smtClean="0">
                <a:solidFill>
                  <a:schemeClr val="accent5"/>
                </a:solidFill>
              </a:rPr>
              <a:t>за </a:t>
            </a:r>
            <a:r>
              <a:rPr lang="ru-RU" sz="2400" dirty="0">
                <a:solidFill>
                  <a:schemeClr val="accent5"/>
                </a:solidFill>
              </a:rPr>
              <a:t>печатни консумативи, куриерски услуги и др.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638" y="3002973"/>
            <a:ext cx="3938016" cy="30835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4087" y="1890022"/>
            <a:ext cx="11266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5"/>
                </a:solidFill>
              </a:rPr>
              <a:t>От 1 ноември 2018 г. административните </a:t>
            </a:r>
            <a:r>
              <a:rPr lang="ru-RU" sz="2400" dirty="0" smtClean="0">
                <a:solidFill>
                  <a:schemeClr val="accent5"/>
                </a:solidFill>
              </a:rPr>
              <a:t>органи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bg-BG" sz="2400" dirty="0" smtClean="0">
                <a:solidFill>
                  <a:schemeClr val="accent5"/>
                </a:solidFill>
              </a:rPr>
              <a:t>о</a:t>
            </a:r>
            <a:r>
              <a:rPr lang="ru-RU" sz="2400" dirty="0" smtClean="0">
                <a:solidFill>
                  <a:schemeClr val="accent5"/>
                </a:solidFill>
              </a:rPr>
              <a:t>бменят документи </a:t>
            </a:r>
            <a:r>
              <a:rPr lang="ru-RU" sz="2400" dirty="0">
                <a:solidFill>
                  <a:schemeClr val="accent5"/>
                </a:solidFill>
              </a:rPr>
              <a:t>по електронен път</a:t>
            </a:r>
            <a:r>
              <a:rPr lang="ru-RU" sz="2400" dirty="0" smtClean="0">
                <a:solidFill>
                  <a:schemeClr val="accent5"/>
                </a:solidFill>
              </a:rPr>
              <a:t>.</a:t>
            </a:r>
          </a:p>
          <a:p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2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674" y="1084333"/>
            <a:ext cx="10163289" cy="61526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bg-BG" sz="31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Е</a:t>
            </a:r>
            <a:r>
              <a:rPr lang="bg-BG" sz="31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лектронната </a:t>
            </a:r>
            <a:r>
              <a:rPr lang="bg-BG" sz="31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идентификация</a:t>
            </a:r>
            <a:endParaRPr lang="en-GB" sz="31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303013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г. </a:t>
            </a:r>
            <a:endParaRPr lang="bg-BG" sz="12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086" y="2032621"/>
            <a:ext cx="111020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Надлежно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взаимодействие по електронен път между гражданите, бизнеса и публичните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органи.</a:t>
            </a:r>
            <a:endParaRPr lang="ru-RU" sz="26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44500" algn="l"/>
              </a:tabLst>
            </a:pPr>
            <a:endParaRPr lang="ru-RU" sz="26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Сигурност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при електронните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трансакции.</a:t>
            </a:r>
            <a:endParaRPr lang="ru-RU" sz="26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44500" algn="l"/>
              </a:tabLst>
            </a:pPr>
            <a:endParaRPr lang="ru-RU" sz="26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Улесняване предоставянето на административни услуги. </a:t>
            </a:r>
            <a:endParaRPr lang="ru-RU" sz="26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44500" algn="l"/>
              </a:tabLst>
            </a:pPr>
            <a:endParaRPr lang="ru-RU" sz="26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Достъп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до трансгранични онлайн услуги.</a:t>
            </a:r>
          </a:p>
          <a:p>
            <a:pPr marL="457200" indent="-457200">
              <a:buAutoNum type="arabicPeriod"/>
              <a:tabLst>
                <a:tab pos="444500" algn="l"/>
              </a:tabLst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444500" algn="l"/>
              </a:tabLst>
            </a:pPr>
            <a:endParaRPr lang="bg-BG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674" y="1000253"/>
            <a:ext cx="10163289" cy="61526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bg-BG" sz="31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Средства за електронна идентификация</a:t>
            </a:r>
            <a:endParaRPr lang="en-GB" sz="31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225" y="453389"/>
            <a:ext cx="487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РЕПУБЛИКА БЪЛГАРИЯ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Държавна агенция „Електронно управление“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515" y="6303013"/>
            <a:ext cx="1170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27/06/2019 г. </a:t>
            </a:r>
            <a:endParaRPr lang="bg-BG" sz="1200" dirty="0"/>
          </a:p>
          <a:p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87" y="287701"/>
            <a:ext cx="810838" cy="688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086" y="2199846"/>
            <a:ext cx="111020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Електронен идентификатор по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Закона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 електронната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идентификация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Квалифициран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електронен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подпис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ПИК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НАП/НОИ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УКД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НЗОК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Потребителско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име 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парола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44500" algn="l"/>
              </a:tabLst>
            </a:pPr>
            <a:endParaRPr lang="bg-BG" sz="24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690" y="2903850"/>
            <a:ext cx="2566638" cy="11888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092" y="4193541"/>
            <a:ext cx="1673705" cy="1307031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394855" y="3667991"/>
            <a:ext cx="259772" cy="157667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Down Arrow 9"/>
          <p:cNvSpPr/>
          <p:nvPr/>
        </p:nvSpPr>
        <p:spPr>
          <a:xfrm rot="10800000">
            <a:off x="394855" y="2060028"/>
            <a:ext cx="259772" cy="1607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3081" y="1437634"/>
            <a:ext cx="2940533" cy="6152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bg-BG" sz="2700" b="1" i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Високо ниво на осигуреност</a:t>
            </a:r>
            <a:endParaRPr lang="en-GB" sz="2700" b="1" i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6539" y="5226720"/>
            <a:ext cx="2940533" cy="3858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1600" b="1" i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Ниско ниво на осигуреност</a:t>
            </a:r>
            <a:endParaRPr lang="en-GB" sz="1600" b="1" i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Picture 12" descr="Ð ÐµÐ·ÑÐ»ÑÐ°Ñ Ñ Ð¸Ð·Ð¾Ð±ÑÐ°Ð¶ÐµÐ½Ð¸Ðµ Ð·Ð° Ð²ÑÐ¿ÑÐ¾ÑÐ¸ÑÐµÐ»ÐµÐ½ Ð·Ð½Ð°Ðº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21" y="2199847"/>
            <a:ext cx="601831" cy="52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9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3231</TotalTime>
  <Words>605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Office Theme</vt:lpstr>
      <vt:lpstr> Държавна агенция „Електронно управление“ </vt:lpstr>
      <vt:lpstr>Към 2023 г. всеки гражданин на Република България да може да общува изцяло по електронен път с държавната администрация, като получава лесно, сигурно и надеждно персонализирани административни услуги</vt:lpstr>
      <vt:lpstr> Стратегическа и нормативна рамка </vt:lpstr>
      <vt:lpstr> Системите на е-управлението работят за гражданите и бизнеса…</vt:lpstr>
      <vt:lpstr> RegiX в действие или как пестим пари…</vt:lpstr>
      <vt:lpstr> Как да поискаме и да получим – Система за сигурно електронно връчване</vt:lpstr>
      <vt:lpstr> Краят на хартията!</vt:lpstr>
      <vt:lpstr> Електронната идентификация</vt:lpstr>
      <vt:lpstr> Средства за електронна идентификация</vt:lpstr>
      <vt:lpstr> Облачен, мобилен квалифициран електронен подпис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Veselin Ninov</dc:creator>
  <cp:lastModifiedBy>Ekaterina Popova</cp:lastModifiedBy>
  <cp:revision>411</cp:revision>
  <dcterms:created xsi:type="dcterms:W3CDTF">2017-05-26T12:58:56Z</dcterms:created>
  <dcterms:modified xsi:type="dcterms:W3CDTF">2019-06-27T13:07:47Z</dcterms:modified>
</cp:coreProperties>
</file>